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7" r:id="rId3"/>
    <p:sldId id="318" r:id="rId4"/>
    <p:sldId id="540" r:id="rId5"/>
    <p:sldId id="538" r:id="rId6"/>
    <p:sldId id="554" r:id="rId7"/>
    <p:sldId id="555" r:id="rId8"/>
    <p:sldId id="556" r:id="rId9"/>
    <p:sldId id="557" r:id="rId10"/>
    <p:sldId id="558" r:id="rId11"/>
    <p:sldId id="567" r:id="rId12"/>
    <p:sldId id="559" r:id="rId13"/>
    <p:sldId id="560" r:id="rId14"/>
    <p:sldId id="561" r:id="rId15"/>
    <p:sldId id="562" r:id="rId16"/>
    <p:sldId id="563" r:id="rId17"/>
    <p:sldId id="566" r:id="rId18"/>
    <p:sldId id="570" r:id="rId19"/>
    <p:sldId id="571" r:id="rId20"/>
    <p:sldId id="572" r:id="rId21"/>
    <p:sldId id="573" r:id="rId22"/>
    <p:sldId id="574" r:id="rId23"/>
    <p:sldId id="575" r:id="rId24"/>
    <p:sldId id="576" r:id="rId25"/>
    <p:sldId id="579" r:id="rId26"/>
    <p:sldId id="580" r:id="rId27"/>
    <p:sldId id="577" r:id="rId28"/>
    <p:sldId id="587" r:id="rId29"/>
    <p:sldId id="578" r:id="rId30"/>
    <p:sldId id="584" r:id="rId31"/>
    <p:sldId id="585" r:id="rId32"/>
    <p:sldId id="588" r:id="rId33"/>
    <p:sldId id="589" r:id="rId34"/>
    <p:sldId id="583" r:id="rId35"/>
    <p:sldId id="590" r:id="rId36"/>
    <p:sldId id="591" r:id="rId37"/>
    <p:sldId id="592" r:id="rId38"/>
    <p:sldId id="291" r:id="rId39"/>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C7605D7-5386-493D-9109-7BDC1CA17B70}" type="datetimeFigureOut">
              <a:rPr lang="zh-CN" altLang="en-US" smtClean="0"/>
              <a:t>2022/9/23</a:t>
            </a:fld>
            <a:endParaRPr lang="zh-CN" altLang="en-US"/>
          </a:p>
        </p:txBody>
      </p:sp>
      <p:sp>
        <p:nvSpPr>
          <p:cNvPr id="4" name="页脚占位符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0F7F1A79-EB79-48D5-992C-06D6208C7793}" type="slidenum">
              <a:rPr lang="zh-CN" altLang="en-US" smtClean="0"/>
              <a:t>‹#›</a:t>
            </a:fld>
            <a:endParaRPr lang="zh-CN" altLang="en-US"/>
          </a:p>
        </p:txBody>
      </p:sp>
    </p:spTree>
    <p:extLst>
      <p:ext uri="{BB962C8B-B14F-4D97-AF65-F5344CB8AC3E}">
        <p14:creationId xmlns:p14="http://schemas.microsoft.com/office/powerpoint/2010/main" val="38054065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61C0338-7D22-4605-8F05-FD0E137493DB}" type="datetimeFigureOut">
              <a:rPr lang="zh-CN" altLang="en-US" smtClean="0"/>
              <a:pPr/>
              <a:t>2022/9/23</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EF01B1EC-434B-4B64-8081-F236B46C7B10}" type="slidenum">
              <a:rPr lang="zh-CN" altLang="en-US" smtClean="0"/>
              <a:pPr/>
              <a:t>‹#›</a:t>
            </a:fld>
            <a:endParaRPr lang="zh-CN" altLang="en-US"/>
          </a:p>
        </p:txBody>
      </p:sp>
    </p:spTree>
    <p:extLst>
      <p:ext uri="{BB962C8B-B14F-4D97-AF65-F5344CB8AC3E}">
        <p14:creationId xmlns:p14="http://schemas.microsoft.com/office/powerpoint/2010/main" val="337182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2022/9/23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1571612"/>
            <a:ext cx="8712968" cy="2028838"/>
          </a:xfrm>
        </p:spPr>
        <p:txBody>
          <a:bodyPr>
            <a:normAutofit/>
          </a:bodyPr>
          <a:lstStyle/>
          <a:p>
            <a:pPr>
              <a:lnSpc>
                <a:spcPct val="130000"/>
              </a:lnSpc>
            </a:pPr>
            <a:r>
              <a:rPr lang="zh-CN" altLang="en-US" b="1" dirty="0">
                <a:latin typeface="Garamond" panose="02020404030301010803" pitchFamily="18" charset="0"/>
                <a:ea typeface="仿宋" pitchFamily="49" charset="-122"/>
                <a:cs typeface="Times New Roman" pitchFamily="18" charset="0"/>
              </a:rPr>
              <a:t>模型评估与选择</a:t>
            </a:r>
          </a:p>
        </p:txBody>
      </p:sp>
      <p:sp>
        <p:nvSpPr>
          <p:cNvPr id="7" name="Subtitle 6">
            <a:extLst>
              <a:ext uri="{FF2B5EF4-FFF2-40B4-BE49-F238E27FC236}">
                <a16:creationId xmlns:a16="http://schemas.microsoft.com/office/drawing/2014/main" id="{1E7C7879-A9C8-6348-A38D-E6AFCE2ADF36}"/>
              </a:ext>
            </a:extLst>
          </p:cNvPr>
          <p:cNvSpPr>
            <a:spLocks noGrp="1"/>
          </p:cNvSpPr>
          <p:nvPr>
            <p:ph type="subTitle" idx="1"/>
          </p:nvPr>
        </p:nvSpPr>
        <p:spPr/>
        <p:txBody>
          <a:bodyPr/>
          <a:lstStyle/>
          <a:p>
            <a:r>
              <a:rPr lang="en-CN" dirty="0"/>
              <a:t>南开大学计算机学院</a:t>
            </a:r>
          </a:p>
          <a:p>
            <a:r>
              <a:rPr lang="en-CN" dirty="0"/>
              <a:t>谢晋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正则化</a:t>
            </a:r>
            <a:r>
              <a:rPr lang="zh-CN" altLang="en-US" sz="3200" b="1" kern="0" dirty="0">
                <a:effectLst/>
                <a:latin typeface="仿宋" panose="02010609060101010101" pitchFamily="49" charset="-122"/>
                <a:ea typeface="仿宋" panose="02010609060101010101" pitchFamily="49" charset="-122"/>
              </a:rPr>
              <a:t> </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154761"/>
            <a:ext cx="8229600" cy="3392099"/>
          </a:xfrm>
        </p:spPr>
      </p:pic>
      <p:sp>
        <p:nvSpPr>
          <p:cNvPr id="3" name="矩形 2"/>
          <p:cNvSpPr/>
          <p:nvPr/>
        </p:nvSpPr>
        <p:spPr>
          <a:xfrm>
            <a:off x="575556" y="4725144"/>
            <a:ext cx="7977572"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a:latin typeface="+mj-lt"/>
              </a:rPr>
              <a:t>正则化符合奧卡姆剃刀(Occam</a:t>
            </a:r>
            <a:r>
              <a:rPr lang="en-US" altLang="zh-CN" sz="2400" dirty="0">
                <a:latin typeface="+mj-lt"/>
              </a:rPr>
              <a:t>’</a:t>
            </a:r>
            <a:r>
              <a:rPr lang="zh-CN" altLang="en-US" sz="2400" dirty="0">
                <a:latin typeface="+mj-lt"/>
              </a:rPr>
              <a:t>s razor)原理。奥卡姆剃刀原理应用于模型选择：在所有可能选择的模型中，能够很好地解释已知数据并且十分简单才是最好的模型，也就是应该选择的模型。</a:t>
            </a:r>
          </a:p>
        </p:txBody>
      </p:sp>
    </p:spTree>
    <p:extLst>
      <p:ext uri="{BB962C8B-B14F-4D97-AF65-F5344CB8AC3E}">
        <p14:creationId xmlns:p14="http://schemas.microsoft.com/office/powerpoint/2010/main" val="324739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交叉验证</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sp>
        <p:nvSpPr>
          <p:cNvPr id="6" name="内容占位符 2"/>
          <p:cNvSpPr>
            <a:spLocks noGrp="1"/>
          </p:cNvSpPr>
          <p:nvPr>
            <p:ph idx="1"/>
          </p:nvPr>
        </p:nvSpPr>
        <p:spPr>
          <a:xfrm>
            <a:off x="395536" y="1162152"/>
            <a:ext cx="8229600" cy="4525963"/>
          </a:xfrm>
        </p:spPr>
        <p:txBody>
          <a:bodyPr>
            <a:normAutofit/>
          </a:bodyPr>
          <a:lstStyle/>
          <a:p>
            <a:pPr>
              <a:lnSpc>
                <a:spcPct val="120000"/>
              </a:lnSpc>
            </a:pPr>
            <a:r>
              <a:rPr lang="zh-CN" altLang="en-US" sz="2800" dirty="0"/>
              <a:t>数据充足时，训练集、验证集、测试集</a:t>
            </a:r>
            <a:endParaRPr lang="en-US" altLang="zh-CN" sz="2800" dirty="0"/>
          </a:p>
          <a:p>
            <a:pPr>
              <a:lnSpc>
                <a:spcPct val="120000"/>
              </a:lnSpc>
            </a:pPr>
            <a:r>
              <a:rPr lang="zh-CN" altLang="en-US" sz="2800" dirty="0"/>
              <a:t>数据不足时，交叉验证</a:t>
            </a:r>
            <a:endParaRPr lang="en-US" altLang="zh-CN" sz="2800" dirty="0"/>
          </a:p>
          <a:p>
            <a:pPr lvl="1">
              <a:lnSpc>
                <a:spcPct val="120000"/>
              </a:lnSpc>
            </a:pPr>
            <a:r>
              <a:rPr lang="zh-CN" altLang="en-US" sz="2400" dirty="0"/>
              <a:t>简单交叉验证：数据随机分成训练集和测试集</a:t>
            </a:r>
            <a:endParaRPr lang="en-US" altLang="zh-CN" sz="2400" dirty="0"/>
          </a:p>
          <a:p>
            <a:pPr lvl="1">
              <a:lnSpc>
                <a:spcPct val="120000"/>
              </a:lnSpc>
            </a:pPr>
            <a:r>
              <a:rPr lang="en-US" altLang="zh-CN" sz="2400" dirty="0"/>
              <a:t>S</a:t>
            </a:r>
            <a:r>
              <a:rPr lang="zh-CN" altLang="en-US" sz="2400" dirty="0"/>
              <a:t>折交叉验证：随机分成</a:t>
            </a:r>
            <a:r>
              <a:rPr lang="en-US" altLang="zh-CN" sz="2400" dirty="0"/>
              <a:t>S</a:t>
            </a:r>
            <a:r>
              <a:rPr lang="zh-CN" altLang="en-US" sz="2400" dirty="0"/>
              <a:t>个互不相交的子集，其中一个子集做测试，其他子集做训练</a:t>
            </a:r>
            <a:endParaRPr lang="en-US" altLang="zh-CN" sz="2400" dirty="0"/>
          </a:p>
          <a:p>
            <a:pPr lvl="1">
              <a:lnSpc>
                <a:spcPct val="120000"/>
              </a:lnSpc>
            </a:pPr>
            <a:r>
              <a:rPr lang="zh-CN" altLang="en-US" sz="2400" dirty="0"/>
              <a:t>留一交叉验证</a:t>
            </a:r>
            <a:endParaRPr lang="en-US" altLang="zh-CN" sz="2400" dirty="0"/>
          </a:p>
          <a:p>
            <a:endParaRPr lang="en-US" altLang="zh-CN" sz="2800" dirty="0"/>
          </a:p>
        </p:txBody>
      </p:sp>
    </p:spTree>
    <p:extLst>
      <p:ext uri="{BB962C8B-B14F-4D97-AF65-F5344CB8AC3E}">
        <p14:creationId xmlns:p14="http://schemas.microsoft.com/office/powerpoint/2010/main" val="113921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模型选择</a:t>
            </a:r>
            <a:endParaRPr lang="zh-CN" altLang="zh-CN" sz="3200" b="1" kern="0" dirty="0">
              <a:effectLst/>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556792"/>
            <a:ext cx="8100392" cy="3827546"/>
          </a:xfrm>
          <a:prstGeom prst="rect">
            <a:avLst/>
          </a:prstGeom>
        </p:spPr>
      </p:pic>
    </p:spTree>
    <p:extLst>
      <p:ext uri="{BB962C8B-B14F-4D97-AF65-F5344CB8AC3E}">
        <p14:creationId xmlns:p14="http://schemas.microsoft.com/office/powerpoint/2010/main" val="111707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模型评估方法</a:t>
            </a:r>
            <a:endParaRPr lang="zh-CN" altLang="zh-CN" sz="3200" b="1" kern="0" dirty="0">
              <a:effectLst/>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12776"/>
            <a:ext cx="7639050" cy="4095750"/>
          </a:xfrm>
          <a:prstGeom prst="rect">
            <a:avLst/>
          </a:prstGeom>
        </p:spPr>
      </p:pic>
    </p:spTree>
    <p:extLst>
      <p:ext uri="{BB962C8B-B14F-4D97-AF65-F5344CB8AC3E}">
        <p14:creationId xmlns:p14="http://schemas.microsoft.com/office/powerpoint/2010/main" val="1739742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a typeface="仿宋" panose="02010609060101010101" pitchFamily="49" charset="-122"/>
              </a:rPr>
              <a:t>留出法 </a:t>
            </a:r>
            <a:r>
              <a:rPr lang="en-US" altLang="zh-CN" sz="3200" b="1" kern="0" dirty="0">
                <a:ea typeface="仿宋" panose="02010609060101010101" pitchFamily="49" charset="-122"/>
              </a:rPr>
              <a:t>Hold-out</a:t>
            </a:r>
            <a:endParaRPr lang="zh-CN" altLang="zh-CN" sz="3200" b="1" kern="0" dirty="0">
              <a:effectLst/>
              <a:ea typeface="仿宋"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40768"/>
            <a:ext cx="8460432" cy="2637905"/>
          </a:xfrm>
          <a:prstGeom prst="rect">
            <a:avLst/>
          </a:prstGeom>
        </p:spPr>
      </p:pic>
      <p:sp>
        <p:nvSpPr>
          <p:cNvPr id="4" name="矩形 3"/>
          <p:cNvSpPr/>
          <p:nvPr/>
        </p:nvSpPr>
        <p:spPr>
          <a:xfrm>
            <a:off x="971600" y="4437112"/>
            <a:ext cx="7211144" cy="400110"/>
          </a:xfrm>
          <a:prstGeom prst="rect">
            <a:avLst/>
          </a:prstGeom>
        </p:spPr>
        <p:txBody>
          <a:bodyPr wrap="square">
            <a:spAutoFit/>
          </a:bodyPr>
          <a:lstStyle/>
          <a:p>
            <a:r>
              <a:rPr lang="zh-CN" altLang="en-US" sz="2000" dirty="0">
                <a:solidFill>
                  <a:srgbClr val="FF0000"/>
                </a:solidFill>
              </a:rPr>
              <a:t>常见做法是将大约</a:t>
            </a:r>
            <a:r>
              <a:rPr lang="en-US" altLang="zh-CN" sz="2000" dirty="0">
                <a:solidFill>
                  <a:srgbClr val="FF0000"/>
                </a:solidFill>
              </a:rPr>
              <a:t>2/3~ 4/5</a:t>
            </a:r>
            <a:r>
              <a:rPr lang="zh-CN" altLang="en-US" sz="2000" dirty="0">
                <a:solidFill>
                  <a:srgbClr val="FF0000"/>
                </a:solidFill>
              </a:rPr>
              <a:t>的样本用于训练，剩余样本用于测试</a:t>
            </a:r>
            <a:endParaRPr lang="en-US" altLang="zh-CN" sz="2000" dirty="0">
              <a:solidFill>
                <a:srgbClr val="FF0000"/>
              </a:solidFill>
            </a:endParaRPr>
          </a:p>
        </p:txBody>
      </p:sp>
    </p:spTree>
    <p:extLst>
      <p:ext uri="{BB962C8B-B14F-4D97-AF65-F5344CB8AC3E}">
        <p14:creationId xmlns:p14="http://schemas.microsoft.com/office/powerpoint/2010/main" val="49751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dirty="0"/>
              <a:t>交叉验证法 </a:t>
            </a:r>
            <a:r>
              <a:rPr lang="en-US" altLang="zh-CN" sz="3200" b="1" dirty="0"/>
              <a:t>cross validation</a:t>
            </a:r>
            <a:endParaRPr lang="zh-CN" altLang="zh-CN" sz="3200" b="1" kern="0" dirty="0">
              <a:effectLst/>
              <a:ea typeface="仿宋"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59" y="1268760"/>
            <a:ext cx="7560840" cy="4214706"/>
          </a:xfrm>
          <a:prstGeom prst="rect">
            <a:avLst/>
          </a:prstGeom>
        </p:spPr>
      </p:pic>
    </p:spTree>
    <p:extLst>
      <p:ext uri="{BB962C8B-B14F-4D97-AF65-F5344CB8AC3E}">
        <p14:creationId xmlns:p14="http://schemas.microsoft.com/office/powerpoint/2010/main" val="29961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dirty="0"/>
              <a:t>自助法 </a:t>
            </a:r>
            <a:r>
              <a:rPr lang="en-US" altLang="zh-CN" sz="3200" b="1" dirty="0" err="1"/>
              <a:t>boostrapping</a:t>
            </a:r>
            <a:endParaRPr lang="zh-CN" altLang="zh-CN" sz="3200" b="1" kern="0" dirty="0">
              <a:effectLst/>
              <a:ea typeface="仿宋" panose="02010609060101010101" pitchFamily="49"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64394"/>
          <a:stretch/>
        </p:blipFill>
        <p:spPr>
          <a:xfrm>
            <a:off x="648510" y="984554"/>
            <a:ext cx="7560840" cy="1339520"/>
          </a:xfrm>
          <a:prstGeom prst="rect">
            <a:avLst/>
          </a:prstGeom>
        </p:spPr>
      </p:pic>
      <p:sp>
        <p:nvSpPr>
          <p:cNvPr id="4" name="矩形 3"/>
          <p:cNvSpPr/>
          <p:nvPr/>
        </p:nvSpPr>
        <p:spPr>
          <a:xfrm>
            <a:off x="671844" y="2348880"/>
            <a:ext cx="7932604" cy="1200329"/>
          </a:xfrm>
          <a:prstGeom prst="rect">
            <a:avLst/>
          </a:prstGeom>
        </p:spPr>
        <p:txBody>
          <a:bodyPr wrap="square">
            <a:spAutoFit/>
          </a:bodyPr>
          <a:lstStyle/>
          <a:p>
            <a:pPr marL="285750" indent="-285750">
              <a:buFont typeface="Arial" panose="020B0604020202020204" pitchFamily="34" charset="0"/>
              <a:buChar char="•"/>
            </a:pPr>
            <a:r>
              <a:rPr lang="zh-CN" altLang="en-US" sz="2400" b="1" dirty="0">
                <a:latin typeface="+mj-ea"/>
                <a:ea typeface="+mj-ea"/>
              </a:rPr>
              <a:t>训练数据集D'</a:t>
            </a:r>
            <a:endParaRPr lang="en-US" altLang="zh-CN" sz="2400" b="1" dirty="0">
              <a:latin typeface="+mj-ea"/>
              <a:ea typeface="+mj-ea"/>
            </a:endParaRPr>
          </a:p>
          <a:p>
            <a:pPr marL="285750" indent="-285750">
              <a:buFont typeface="Arial" panose="020B0604020202020204" pitchFamily="34" charset="0"/>
              <a:buChar char="•"/>
            </a:pPr>
            <a:r>
              <a:rPr lang="zh-CN" altLang="en-US" sz="2400" b="1" dirty="0">
                <a:latin typeface="+mj-ea"/>
                <a:ea typeface="+mj-ea"/>
              </a:rPr>
              <a:t>通过自助采样，初始数据集D中约有36.8%的样本未出现在采样数据集D</a:t>
            </a:r>
            <a:r>
              <a:rPr lang="en-US" altLang="zh-CN" sz="2400" b="1" dirty="0">
                <a:latin typeface="+mj-ea"/>
                <a:ea typeface="+mj-ea"/>
              </a:rPr>
              <a:t>’</a:t>
            </a:r>
            <a:r>
              <a:rPr lang="zh-CN" altLang="en-US" sz="2400" b="1" dirty="0">
                <a:latin typeface="+mj-ea"/>
                <a:ea typeface="+mj-ea"/>
              </a:rPr>
              <a:t>中。</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34453"/>
          <a:stretch/>
        </p:blipFill>
        <p:spPr>
          <a:xfrm>
            <a:off x="629439" y="3552366"/>
            <a:ext cx="7560840" cy="2465907"/>
          </a:xfrm>
          <a:prstGeom prst="rect">
            <a:avLst/>
          </a:prstGeom>
        </p:spPr>
      </p:pic>
      <p:sp>
        <p:nvSpPr>
          <p:cNvPr id="7" name="矩形 6"/>
          <p:cNvSpPr/>
          <p:nvPr/>
        </p:nvSpPr>
        <p:spPr>
          <a:xfrm>
            <a:off x="648510" y="5964924"/>
            <a:ext cx="7560840" cy="461665"/>
          </a:xfrm>
          <a:prstGeom prst="rect">
            <a:avLst/>
          </a:prstGeom>
        </p:spPr>
        <p:txBody>
          <a:bodyPr wrap="square">
            <a:spAutoFit/>
          </a:bodyPr>
          <a:lstStyle/>
          <a:p>
            <a:pPr marL="285750" indent="-285750">
              <a:buFont typeface="Arial" panose="020B0604020202020204" pitchFamily="34" charset="0"/>
              <a:buChar char="•"/>
            </a:pPr>
            <a:r>
              <a:rPr lang="zh-CN" altLang="en-US" sz="2400" b="1" dirty="0">
                <a:latin typeface="+mj-ea"/>
              </a:rPr>
              <a:t>数据充足时，留出法和交叉验证法效果更好。</a:t>
            </a:r>
            <a:endParaRPr lang="zh-CN" altLang="en-US" sz="2400" dirty="0"/>
          </a:p>
        </p:txBody>
      </p:sp>
    </p:spTree>
    <p:extLst>
      <p:ext uri="{BB962C8B-B14F-4D97-AF65-F5344CB8AC3E}">
        <p14:creationId xmlns:p14="http://schemas.microsoft.com/office/powerpoint/2010/main" val="117609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sp>
        <p:nvSpPr>
          <p:cNvPr id="6" name="内容占位符 2"/>
          <p:cNvSpPr>
            <a:spLocks noGrp="1"/>
          </p:cNvSpPr>
          <p:nvPr>
            <p:ph idx="1"/>
          </p:nvPr>
        </p:nvSpPr>
        <p:spPr>
          <a:xfrm>
            <a:off x="395536" y="1162152"/>
            <a:ext cx="8229600" cy="4525963"/>
          </a:xfrm>
        </p:spPr>
        <p:txBody>
          <a:bodyPr>
            <a:normAutofit/>
          </a:bodyPr>
          <a:lstStyle/>
          <a:p>
            <a:r>
              <a:rPr lang="zh-CN" altLang="en-US" sz="2400" dirty="0"/>
              <a:t>性能评估：有效可行的实验估计方法</a:t>
            </a:r>
            <a:r>
              <a:rPr lang="en-US" altLang="zh-CN" sz="2400" dirty="0"/>
              <a:t>,</a:t>
            </a:r>
            <a:r>
              <a:rPr lang="zh-CN" altLang="en-US" sz="2400" dirty="0"/>
              <a:t>还需要有衡量模型泛化能力的评价标准，即性能度量。</a:t>
            </a:r>
            <a:endParaRPr lang="en-US" altLang="zh-CN" sz="2400" dirty="0"/>
          </a:p>
          <a:p>
            <a:r>
              <a:rPr lang="zh-CN" altLang="en-US" sz="2400" dirty="0"/>
              <a:t>性能度量反映了任务需求，在对比不同模型的能力时，使用不同的性能度量往往会导致不同的评判结果</a:t>
            </a:r>
            <a:endParaRPr lang="en-US" altLang="zh-CN" sz="24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212976"/>
            <a:ext cx="5976664" cy="2553962"/>
          </a:xfrm>
          <a:prstGeom prst="rect">
            <a:avLst/>
          </a:prstGeom>
        </p:spPr>
      </p:pic>
    </p:spTree>
    <p:extLst>
      <p:ext uri="{BB962C8B-B14F-4D97-AF65-F5344CB8AC3E}">
        <p14:creationId xmlns:p14="http://schemas.microsoft.com/office/powerpoint/2010/main" val="3465614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494859"/>
            <a:ext cx="6984776" cy="4261897"/>
          </a:xfrm>
          <a:prstGeom prst="rect">
            <a:avLst/>
          </a:prstGeom>
        </p:spPr>
      </p:pic>
    </p:spTree>
    <p:extLst>
      <p:ext uri="{BB962C8B-B14F-4D97-AF65-F5344CB8AC3E}">
        <p14:creationId xmlns:p14="http://schemas.microsoft.com/office/powerpoint/2010/main" val="267416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41" y="2852936"/>
            <a:ext cx="8354658" cy="3608458"/>
          </a:xfrm>
          <a:prstGeom prst="rect">
            <a:avLst/>
          </a:prstGeom>
        </p:spPr>
      </p:pic>
      <p:sp>
        <p:nvSpPr>
          <p:cNvPr id="5" name="矩形 4"/>
          <p:cNvSpPr/>
          <p:nvPr/>
        </p:nvSpPr>
        <p:spPr>
          <a:xfrm>
            <a:off x="396263" y="1033118"/>
            <a:ext cx="8367736"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a:t>信息检索中，我们经常会关心“检索出的信息中有多少比例是用户感兴趣的”，而在机器学习，我们也关注其他性能度量，如“挑出的西瓜中有多少比例是好瓜”，“所有好瓜中有多少比例被挑了出来”</a:t>
            </a:r>
          </a:p>
        </p:txBody>
      </p:sp>
    </p:spTree>
    <p:extLst>
      <p:ext uri="{BB962C8B-B14F-4D97-AF65-F5344CB8AC3E}">
        <p14:creationId xmlns:p14="http://schemas.microsoft.com/office/powerpoint/2010/main" val="258287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提纲</a:t>
            </a:r>
            <a:endParaRPr lang="zh-CN" altLang="zh-CN" sz="3200" b="1" kern="0" dirty="0">
              <a:effectLst/>
              <a:latin typeface="仿宋" panose="02010609060101010101" pitchFamily="49" charset="-122"/>
              <a:ea typeface="仿宋" panose="02010609060101010101" pitchFamily="49" charset="-122"/>
            </a:endParaRPr>
          </a:p>
        </p:txBody>
      </p:sp>
      <p:sp>
        <p:nvSpPr>
          <p:cNvPr id="3" name="内容占位符 2"/>
          <p:cNvSpPr>
            <a:spLocks noGrp="1"/>
          </p:cNvSpPr>
          <p:nvPr>
            <p:ph idx="1"/>
          </p:nvPr>
        </p:nvSpPr>
        <p:spPr>
          <a:xfrm>
            <a:off x="467544" y="1268760"/>
            <a:ext cx="8229600" cy="4525963"/>
          </a:xfrm>
        </p:spPr>
        <p:txBody>
          <a:bodyPr>
            <a:noAutofit/>
          </a:bodyPr>
          <a:lstStyle/>
          <a:p>
            <a:r>
              <a:rPr lang="zh-CN" altLang="en-US" sz="2800" dirty="0"/>
              <a:t>经验误差和泛化误差</a:t>
            </a:r>
          </a:p>
          <a:p>
            <a:r>
              <a:rPr lang="zh-CN" altLang="en-US" sz="2800" dirty="0"/>
              <a:t>过拟合与正则化</a:t>
            </a:r>
            <a:endParaRPr lang="en-US" altLang="zh-CN" sz="2800" dirty="0"/>
          </a:p>
          <a:p>
            <a:r>
              <a:rPr lang="zh-CN" altLang="en-US" sz="2800" dirty="0"/>
              <a:t>模型评估</a:t>
            </a:r>
            <a:endParaRPr lang="en-US" altLang="zh-CN" sz="2800" dirty="0"/>
          </a:p>
          <a:p>
            <a:r>
              <a:rPr lang="zh-CN" altLang="en-US" sz="2800" dirty="0"/>
              <a:t>性能度量</a:t>
            </a:r>
            <a:endParaRPr lang="en-US" altLang="zh-CN" sz="2800" dirty="0"/>
          </a:p>
          <a:p>
            <a:r>
              <a:rPr lang="zh-CN" altLang="en-US" sz="2800"/>
              <a:t>比较检验</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50" y="1164668"/>
            <a:ext cx="7998969" cy="4318692"/>
          </a:xfrm>
          <a:prstGeom prst="rect">
            <a:avLst/>
          </a:prstGeom>
        </p:spPr>
      </p:pic>
      <p:sp>
        <p:nvSpPr>
          <p:cNvPr id="4" name="矩形 3"/>
          <p:cNvSpPr/>
          <p:nvPr/>
        </p:nvSpPr>
        <p:spPr>
          <a:xfrm>
            <a:off x="318350" y="5603783"/>
            <a:ext cx="8856984" cy="1015663"/>
          </a:xfrm>
          <a:prstGeom prst="rect">
            <a:avLst/>
          </a:prstGeom>
        </p:spPr>
        <p:txBody>
          <a:bodyPr wrap="square">
            <a:spAutoFit/>
          </a:bodyPr>
          <a:lstStyle/>
          <a:p>
            <a:r>
              <a:rPr lang="zh-CN" altLang="en-US" sz="2000" dirty="0"/>
              <a:t>根据学习器的预测结果对样例进行排序，排在前面的是 “最可能”是正例的样本，排在最后的是 “最不可能”是正例的样本。按此顺序逐个把样本作为正例进行预测,则每次可以计算出当前的查全率、查准率。</a:t>
            </a:r>
          </a:p>
        </p:txBody>
      </p:sp>
    </p:spTree>
    <p:extLst>
      <p:ext uri="{BB962C8B-B14F-4D97-AF65-F5344CB8AC3E}">
        <p14:creationId xmlns:p14="http://schemas.microsoft.com/office/powerpoint/2010/main" val="347187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55656"/>
          <a:stretch/>
        </p:blipFill>
        <p:spPr>
          <a:xfrm>
            <a:off x="467544" y="1795539"/>
            <a:ext cx="6840760" cy="1140476"/>
          </a:xfrm>
          <a:prstGeom prst="rect">
            <a:avLst/>
          </a:prstGeom>
        </p:spPr>
      </p:pic>
      <p:sp>
        <p:nvSpPr>
          <p:cNvPr id="4" name="矩形 3"/>
          <p:cNvSpPr/>
          <p:nvPr/>
        </p:nvSpPr>
        <p:spPr>
          <a:xfrm>
            <a:off x="448561" y="1143000"/>
            <a:ext cx="8515927" cy="461665"/>
          </a:xfrm>
          <a:prstGeom prst="rect">
            <a:avLst/>
          </a:prstGeom>
        </p:spPr>
        <p:txBody>
          <a:bodyPr wrap="square">
            <a:spAutoFit/>
          </a:bodyPr>
          <a:lstStyle/>
          <a:p>
            <a:pPr marL="342900" indent="-342900">
              <a:buFont typeface="Arial" panose="020B0604020202020204" pitchFamily="34" charset="0"/>
              <a:buChar char="•"/>
            </a:pPr>
            <a:r>
              <a:rPr lang="en-US" altLang="zh-CN" sz="2400" dirty="0">
                <a:latin typeface="+mj-lt"/>
              </a:rPr>
              <a:t>F1</a:t>
            </a:r>
            <a:r>
              <a:rPr lang="zh-CN" altLang="en-US" sz="2400" dirty="0">
                <a:latin typeface="+mj-lt"/>
              </a:rPr>
              <a:t>是基于查准率与查全率的调和平均</a:t>
            </a:r>
            <a:endParaRPr lang="en-US" altLang="zh-CN" sz="2400" dirty="0">
              <a:latin typeface="+mj-lt"/>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49617"/>
          <a:stretch/>
        </p:blipFill>
        <p:spPr>
          <a:xfrm>
            <a:off x="467544" y="4425209"/>
            <a:ext cx="6840760" cy="1295806"/>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467544" y="3093859"/>
                <a:ext cx="7344816" cy="1110497"/>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F</m:t>
                        </m:r>
                      </m:e>
                      <m:sub>
                        <m:r>
                          <m:rPr>
                            <m:sty m:val="p"/>
                          </m:rPr>
                          <a:rPr lang="zh-CN" altLang="en-US" sz="2400">
                            <a:latin typeface="Cambria Math" panose="02040503050406030204" pitchFamily="18" charset="0"/>
                          </a:rPr>
                          <m:t>β</m:t>
                        </m:r>
                      </m:sub>
                    </m:sSub>
                    <m:r>
                      <a:rPr lang="zh-CN" altLang="en-US" sz="2400" i="1">
                        <a:latin typeface="Cambria Math" panose="02040503050406030204" pitchFamily="18" charset="0"/>
                      </a:rPr>
                      <m:t>是</m:t>
                    </m:r>
                  </m:oMath>
                </a14:m>
                <a:r>
                  <a:rPr lang="zh-CN" altLang="en-US" sz="2400" dirty="0"/>
                  <a:t>加权调和平均：</a:t>
                </a:r>
                <a:endParaRPr lang="en-US" altLang="zh-CN" sz="2400" dirty="0"/>
              </a:p>
              <a:p>
                <a:pPr marL="1371600" lvl="2" indent="-457200">
                  <a:buFont typeface="Arial" panose="020B0604020202020204" pitchFamily="34" charset="0"/>
                  <a:buChar char="•"/>
                </a:pPr>
                <a:r>
                  <a:rPr lang="zh-CN" altLang="en-US" sz="2000" dirty="0"/>
                  <a:t>更希望推荐内容是用户感兴趣的，查准率更重要，</a:t>
                </a:r>
                <a:endParaRPr lang="en-US" altLang="zh-CN" sz="2000" dirty="0"/>
              </a:p>
              <a:p>
                <a:pPr marL="1371600" lvl="2" indent="-457200">
                  <a:buFont typeface="Arial" panose="020B0604020202020204" pitchFamily="34" charset="0"/>
                  <a:buChar char="•"/>
                </a:pPr>
                <a:r>
                  <a:rPr lang="zh-CN" altLang="en-US" sz="2000" dirty="0"/>
                  <a:t>更希望尽可能少漏掉逃犯，查全率更重要</a:t>
                </a:r>
              </a:p>
            </p:txBody>
          </p:sp>
        </mc:Choice>
        <mc:Fallback xmlns="">
          <p:sp>
            <p:nvSpPr>
              <p:cNvPr id="5" name="矩形 4"/>
              <p:cNvSpPr>
                <a:spLocks noRot="1" noChangeAspect="1" noMove="1" noResize="1" noEditPoints="1" noAdjustHandles="1" noChangeArrowheads="1" noChangeShapeType="1" noTextEdit="1"/>
              </p:cNvSpPr>
              <p:nvPr/>
            </p:nvSpPr>
            <p:spPr>
              <a:xfrm>
                <a:off x="467544" y="3093859"/>
                <a:ext cx="7344816" cy="1110497"/>
              </a:xfrm>
              <a:prstGeom prst="rect">
                <a:avLst/>
              </a:prstGeom>
              <a:blipFill>
                <a:blip r:embed="rId4"/>
                <a:stretch>
                  <a:fillRect l="-1162" t="-6044" b="-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531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340768"/>
            <a:ext cx="8422564" cy="3587617"/>
          </a:xfrm>
          <a:prstGeom prst="rect">
            <a:avLst/>
          </a:prstGeom>
        </p:spPr>
      </p:pic>
    </p:spTree>
    <p:extLst>
      <p:ext uri="{BB962C8B-B14F-4D97-AF65-F5344CB8AC3E}">
        <p14:creationId xmlns:p14="http://schemas.microsoft.com/office/powerpoint/2010/main" val="59149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31" y="2851687"/>
            <a:ext cx="7056784" cy="3385625"/>
          </a:xfrm>
          <a:prstGeom prst="rect">
            <a:avLst/>
          </a:prstGeom>
        </p:spPr>
      </p:pic>
      <p:sp>
        <p:nvSpPr>
          <p:cNvPr id="4" name="矩形 3"/>
          <p:cNvSpPr/>
          <p:nvPr/>
        </p:nvSpPr>
        <p:spPr>
          <a:xfrm>
            <a:off x="467544" y="908720"/>
            <a:ext cx="8280920" cy="1569660"/>
          </a:xfrm>
          <a:prstGeom prst="rect">
            <a:avLst/>
          </a:prstGeom>
        </p:spPr>
        <p:txBody>
          <a:bodyPr wrap="square">
            <a:spAutoFit/>
          </a:bodyPr>
          <a:lstStyle/>
          <a:p>
            <a:pPr marL="285750" indent="-285750">
              <a:buFont typeface="Arial" panose="020B0604020202020204" pitchFamily="34" charset="0"/>
              <a:buChar char="•"/>
            </a:pPr>
            <a:r>
              <a:rPr lang="zh-CN" altLang="en-US" sz="2400" dirty="0"/>
              <a:t>在不同的应用任务中，我们可根据任务需求来采用不同的截断点，排序本身的质量好坏，体现了综合考虑学习器在不同任务下的“期望泛化性能”的好坏，或者说，“</a:t>
            </a:r>
            <a:r>
              <a:rPr lang="zh-CN" altLang="en-US" sz="2400"/>
              <a:t>一般情况下</a:t>
            </a:r>
            <a:r>
              <a:rPr lang="zh-CN" altLang="en-US" sz="2400" dirty="0"/>
              <a:t>”泛化性能的好坏。</a:t>
            </a:r>
          </a:p>
        </p:txBody>
      </p:sp>
    </p:spTree>
    <p:extLst>
      <p:ext uri="{BB962C8B-B14F-4D97-AF65-F5344CB8AC3E}">
        <p14:creationId xmlns:p14="http://schemas.microsoft.com/office/powerpoint/2010/main" val="112733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09" y="980728"/>
            <a:ext cx="8639080" cy="443571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5538148"/>
            <a:ext cx="3448050" cy="809625"/>
          </a:xfrm>
          <a:prstGeom prst="rect">
            <a:avLst/>
          </a:prstGeom>
        </p:spPr>
      </p:pic>
    </p:spTree>
    <p:extLst>
      <p:ext uri="{BB962C8B-B14F-4D97-AF65-F5344CB8AC3E}">
        <p14:creationId xmlns:p14="http://schemas.microsoft.com/office/powerpoint/2010/main" val="92853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43000"/>
            <a:ext cx="8543700" cy="4087658"/>
          </a:xfrm>
          <a:prstGeom prst="rect">
            <a:avLst/>
          </a:prstGeom>
        </p:spPr>
      </p:pic>
    </p:spTree>
    <p:extLst>
      <p:ext uri="{BB962C8B-B14F-4D97-AF65-F5344CB8AC3E}">
        <p14:creationId xmlns:p14="http://schemas.microsoft.com/office/powerpoint/2010/main" val="125362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275860"/>
            <a:ext cx="8676456" cy="3676464"/>
          </a:xfrm>
          <a:prstGeom prst="rect">
            <a:avLst/>
          </a:prstGeom>
        </p:spPr>
      </p:pic>
      <p:sp>
        <p:nvSpPr>
          <p:cNvPr id="5" name="矩形 4"/>
          <p:cNvSpPr/>
          <p:nvPr/>
        </p:nvSpPr>
        <p:spPr>
          <a:xfrm>
            <a:off x="726896" y="5085184"/>
            <a:ext cx="2424608" cy="461665"/>
          </a:xfrm>
          <a:prstGeom prst="rect">
            <a:avLst/>
          </a:prstGeom>
        </p:spPr>
        <p:txBody>
          <a:bodyPr wrap="square">
            <a:spAutoFit/>
          </a:bodyPr>
          <a:lstStyle/>
          <a:p>
            <a:r>
              <a:rPr lang="en-US" altLang="zh-CN" sz="2400" dirty="0"/>
              <a:t>FNR=1-TPR</a:t>
            </a:r>
            <a:endParaRPr lang="zh-CN" altLang="en-US" sz="2400" dirty="0"/>
          </a:p>
        </p:txBody>
      </p:sp>
    </p:spTree>
    <p:extLst>
      <p:ext uri="{BB962C8B-B14F-4D97-AF65-F5344CB8AC3E}">
        <p14:creationId xmlns:p14="http://schemas.microsoft.com/office/powerpoint/2010/main" val="3249327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性能度量</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980728"/>
            <a:ext cx="6480720" cy="3523321"/>
          </a:xfrm>
          <a:prstGeom prst="rect">
            <a:avLst/>
          </a:prstGeom>
        </p:spPr>
      </p:pic>
      <p:sp>
        <p:nvSpPr>
          <p:cNvPr id="4" name="矩形 4">
            <a:extLst>
              <a:ext uri="{FF2B5EF4-FFF2-40B4-BE49-F238E27FC236}">
                <a16:creationId xmlns:a16="http://schemas.microsoft.com/office/drawing/2014/main" id="{F5AA017F-B33D-F563-C168-314F0DF62615}"/>
              </a:ext>
            </a:extLst>
          </p:cNvPr>
          <p:cNvSpPr/>
          <p:nvPr/>
        </p:nvSpPr>
        <p:spPr>
          <a:xfrm>
            <a:off x="899592" y="4658991"/>
            <a:ext cx="6048672" cy="830997"/>
          </a:xfrm>
          <a:prstGeom prst="rect">
            <a:avLst/>
          </a:prstGeom>
        </p:spPr>
        <p:txBody>
          <a:bodyPr wrap="square">
            <a:spAutoFit/>
          </a:bodyPr>
          <a:lstStyle/>
          <a:p>
            <a:r>
              <a:rPr lang="en-US" altLang="zh-CN" sz="2400" dirty="0"/>
              <a:t>ROC</a:t>
            </a:r>
            <a:r>
              <a:rPr lang="zh-CN" altLang="en-US" sz="2400" dirty="0"/>
              <a:t> 曲线：</a:t>
            </a:r>
            <a:r>
              <a:rPr lang="en-US" altLang="zh-CN" sz="2400" dirty="0"/>
              <a:t>TPR</a:t>
            </a:r>
            <a:r>
              <a:rPr lang="zh-CN" altLang="en-US" sz="2400" dirty="0"/>
              <a:t> </a:t>
            </a:r>
            <a:r>
              <a:rPr lang="en-US" altLang="zh-CN" sz="2400" dirty="0"/>
              <a:t>(</a:t>
            </a:r>
            <a:r>
              <a:rPr lang="zh-CN" altLang="en-US" sz="2400" dirty="0"/>
              <a:t>真正例</a:t>
            </a:r>
            <a:r>
              <a:rPr lang="en-US" altLang="zh-CN" sz="2400" dirty="0"/>
              <a:t>)</a:t>
            </a:r>
            <a:r>
              <a:rPr lang="zh-CN" altLang="en-US" sz="2400" dirty="0"/>
              <a:t> </a:t>
            </a:r>
            <a:r>
              <a:rPr lang="en-US" altLang="zh-CN" sz="2400" dirty="0" err="1"/>
              <a:t>v.s</a:t>
            </a:r>
            <a:r>
              <a:rPr lang="en-US" altLang="zh-CN" sz="2400" dirty="0"/>
              <a:t>.</a:t>
            </a:r>
            <a:r>
              <a:rPr lang="zh-CN" altLang="en-US" sz="2400" dirty="0"/>
              <a:t> </a:t>
            </a:r>
            <a:r>
              <a:rPr lang="en-US" altLang="zh-CN" sz="2400" dirty="0"/>
              <a:t>FPR</a:t>
            </a:r>
            <a:r>
              <a:rPr lang="zh-CN" altLang="en-US" sz="2400" dirty="0"/>
              <a:t> </a:t>
            </a:r>
            <a:r>
              <a:rPr lang="en-US" altLang="zh-CN" sz="2400" dirty="0"/>
              <a:t>(</a:t>
            </a:r>
            <a:r>
              <a:rPr lang="zh-CN" altLang="en-US" sz="2400" dirty="0"/>
              <a:t>假正例</a:t>
            </a:r>
            <a:r>
              <a:rPr lang="en-US" altLang="zh-CN" sz="2400" dirty="0"/>
              <a:t>)</a:t>
            </a:r>
            <a:r>
              <a:rPr lang="zh-CN" altLang="en-US" sz="2400" dirty="0"/>
              <a:t> </a:t>
            </a:r>
            <a:r>
              <a:rPr lang="en-US" altLang="zh-CN" sz="2400" dirty="0"/>
              <a:t>FNR=1-TPR</a:t>
            </a:r>
            <a:endParaRPr lang="zh-CN" altLang="en-US" sz="2400" dirty="0"/>
          </a:p>
        </p:txBody>
      </p:sp>
    </p:spTree>
    <p:extLst>
      <p:ext uri="{BB962C8B-B14F-4D97-AF65-F5344CB8AC3E}">
        <p14:creationId xmlns:p14="http://schemas.microsoft.com/office/powerpoint/2010/main" val="3995234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比较检验</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43000"/>
            <a:ext cx="8342946" cy="3719870"/>
          </a:xfrm>
          <a:prstGeom prst="rect">
            <a:avLst/>
          </a:prstGeom>
        </p:spPr>
      </p:pic>
    </p:spTree>
    <p:extLst>
      <p:ext uri="{BB962C8B-B14F-4D97-AF65-F5344CB8AC3E}">
        <p14:creationId xmlns:p14="http://schemas.microsoft.com/office/powerpoint/2010/main" val="266400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比较检验</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8775"/>
            <a:ext cx="7087108" cy="3207244"/>
          </a:xfrm>
          <a:prstGeom prst="rect">
            <a:avLst/>
          </a:prstGeom>
        </p:spPr>
      </p:pic>
    </p:spTree>
    <p:extLst>
      <p:ext uri="{BB962C8B-B14F-4D97-AF65-F5344CB8AC3E}">
        <p14:creationId xmlns:p14="http://schemas.microsoft.com/office/powerpoint/2010/main" val="1145358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机器学习过程</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1052736"/>
            <a:ext cx="7340974" cy="4857403"/>
          </a:xfrm>
        </p:spPr>
      </p:pic>
    </p:spTree>
    <p:extLst>
      <p:ext uri="{BB962C8B-B14F-4D97-AF65-F5344CB8AC3E}">
        <p14:creationId xmlns:p14="http://schemas.microsoft.com/office/powerpoint/2010/main" val="169338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比较检验</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58" y="1268760"/>
            <a:ext cx="9041151" cy="3641827"/>
          </a:xfrm>
          <a:prstGeom prst="rect">
            <a:avLst/>
          </a:prstGeom>
        </p:spPr>
      </p:pic>
    </p:spTree>
    <p:extLst>
      <p:ext uri="{BB962C8B-B14F-4D97-AF65-F5344CB8AC3E}">
        <p14:creationId xmlns:p14="http://schemas.microsoft.com/office/powerpoint/2010/main" val="2723969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比较检验</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67" t="1" r="7963" b="23995"/>
          <a:stretch/>
        </p:blipFill>
        <p:spPr>
          <a:xfrm>
            <a:off x="323528" y="980728"/>
            <a:ext cx="8712968" cy="288032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t="2788" b="1"/>
          <a:stretch/>
        </p:blipFill>
        <p:spPr>
          <a:xfrm>
            <a:off x="3275856" y="3861048"/>
            <a:ext cx="2441569" cy="1994425"/>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79583" r="7196" b="-705"/>
          <a:stretch/>
        </p:blipFill>
        <p:spPr>
          <a:xfrm>
            <a:off x="420675" y="5878042"/>
            <a:ext cx="8712968" cy="800472"/>
          </a:xfrm>
          <a:prstGeom prst="rect">
            <a:avLst/>
          </a:prstGeom>
        </p:spPr>
      </p:pic>
    </p:spTree>
    <p:extLst>
      <p:ext uri="{BB962C8B-B14F-4D97-AF65-F5344CB8AC3E}">
        <p14:creationId xmlns:p14="http://schemas.microsoft.com/office/powerpoint/2010/main" val="1699321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偏差与方差</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43000"/>
            <a:ext cx="8327334" cy="4003327"/>
          </a:xfrm>
          <a:prstGeom prst="rect">
            <a:avLst/>
          </a:prstGeom>
        </p:spPr>
      </p:pic>
    </p:spTree>
    <p:extLst>
      <p:ext uri="{BB962C8B-B14F-4D97-AF65-F5344CB8AC3E}">
        <p14:creationId xmlns:p14="http://schemas.microsoft.com/office/powerpoint/2010/main" val="3394764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偏差与方差</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2917"/>
          <a:stretch/>
        </p:blipFill>
        <p:spPr>
          <a:xfrm>
            <a:off x="395536" y="908720"/>
            <a:ext cx="8136904" cy="3165536"/>
          </a:xfrm>
          <a:prstGeom prst="rect">
            <a:avLst/>
          </a:prstGeom>
        </p:spPr>
      </p:pic>
      <p:sp>
        <p:nvSpPr>
          <p:cNvPr id="4" name="矩形 3"/>
          <p:cNvSpPr/>
          <p:nvPr/>
        </p:nvSpPr>
        <p:spPr>
          <a:xfrm>
            <a:off x="611560" y="4460031"/>
            <a:ext cx="8022976" cy="2123658"/>
          </a:xfrm>
          <a:prstGeom prst="rect">
            <a:avLst/>
          </a:prstGeom>
        </p:spPr>
        <p:txBody>
          <a:bodyPr wrap="square">
            <a:spAutoFit/>
          </a:bodyPr>
          <a:lstStyle/>
          <a:p>
            <a:pPr marL="285750" indent="-285750">
              <a:buFont typeface="Arial" panose="020B0604020202020204" pitchFamily="34" charset="0"/>
              <a:buChar char="•"/>
            </a:pPr>
            <a:r>
              <a:rPr lang="zh-CN" altLang="en-US" sz="2200" dirty="0"/>
              <a:t>偏差度量了学习算法的期望预测与真实结果的偏离程度，即刻画了学习算法本身的拟合能力。</a:t>
            </a:r>
            <a:endParaRPr lang="en-US" altLang="zh-CN" sz="2200" dirty="0"/>
          </a:p>
          <a:p>
            <a:pPr marL="285750" indent="-285750">
              <a:buFont typeface="Arial" panose="020B0604020202020204" pitchFamily="34" charset="0"/>
              <a:buChar char="•"/>
            </a:pPr>
            <a:r>
              <a:rPr lang="zh-CN" altLang="en-US" sz="2200" dirty="0"/>
              <a:t>方差度量了同样大小的训练集的变动所导致的学习性能的变化，即刻画了数据扰动所造成的影响。</a:t>
            </a:r>
            <a:endParaRPr lang="en-US" altLang="zh-CN" sz="2200" dirty="0"/>
          </a:p>
          <a:p>
            <a:pPr marL="285750" indent="-285750">
              <a:buFont typeface="Arial" panose="020B0604020202020204" pitchFamily="34" charset="0"/>
              <a:buChar char="•"/>
            </a:pPr>
            <a:r>
              <a:rPr lang="zh-CN" altLang="en-US" sz="2200" dirty="0"/>
              <a:t>噪声则表达了在当前任务上任何学习算法所能达到的期望泛化误差的下界，即刻画了学习问题本身的难度。</a:t>
            </a:r>
          </a:p>
        </p:txBody>
      </p:sp>
    </p:spTree>
    <p:extLst>
      <p:ext uri="{BB962C8B-B14F-4D97-AF65-F5344CB8AC3E}">
        <p14:creationId xmlns:p14="http://schemas.microsoft.com/office/powerpoint/2010/main" val="267174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a typeface="仿宋" panose="02010609060101010101" pitchFamily="49" charset="-122"/>
              </a:rPr>
              <a:t>偏差</a:t>
            </a:r>
            <a:r>
              <a:rPr lang="en-US" altLang="zh-CN" sz="3200" b="1" kern="0" dirty="0">
                <a:ea typeface="仿宋" panose="02010609060101010101" pitchFamily="49" charset="-122"/>
              </a:rPr>
              <a:t>-</a:t>
            </a:r>
            <a:r>
              <a:rPr lang="zh-CN" altLang="en-US" sz="3200" b="1" kern="0" dirty="0">
                <a:ea typeface="仿宋" panose="02010609060101010101" pitchFamily="49" charset="-122"/>
              </a:rPr>
              <a:t>方差分解</a:t>
            </a:r>
            <a:endParaRPr lang="zh-CN" altLang="zh-CN" sz="3200" b="1" kern="0" dirty="0">
              <a:effectLst/>
              <a:ea typeface="仿宋"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143000"/>
            <a:ext cx="8765718" cy="5428842"/>
          </a:xfrm>
          <a:prstGeom prst="rect">
            <a:avLst/>
          </a:prstGeom>
        </p:spPr>
      </p:pic>
    </p:spTree>
    <p:extLst>
      <p:ext uri="{BB962C8B-B14F-4D97-AF65-F5344CB8AC3E}">
        <p14:creationId xmlns:p14="http://schemas.microsoft.com/office/powerpoint/2010/main" val="1089947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a typeface="仿宋" panose="02010609060101010101" pitchFamily="49" charset="-122"/>
              </a:rPr>
              <a:t>偏差</a:t>
            </a:r>
            <a:r>
              <a:rPr lang="en-US" altLang="zh-CN" sz="3200" b="1" kern="0" dirty="0">
                <a:ea typeface="仿宋" panose="02010609060101010101" pitchFamily="49" charset="-122"/>
              </a:rPr>
              <a:t>-</a:t>
            </a:r>
            <a:r>
              <a:rPr lang="zh-CN" altLang="en-US" sz="3200" b="1" kern="0" dirty="0">
                <a:ea typeface="仿宋" panose="02010609060101010101" pitchFamily="49" charset="-122"/>
              </a:rPr>
              <a:t>方差分解</a:t>
            </a:r>
            <a:endParaRPr lang="zh-CN" altLang="zh-CN" sz="3200" b="1" kern="0" dirty="0">
              <a:effectLst/>
              <a:ea typeface="仿宋" panose="02010609060101010101" pitchFamily="49"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1165"/>
          <a:stretch/>
        </p:blipFill>
        <p:spPr>
          <a:xfrm>
            <a:off x="1691680" y="3562825"/>
            <a:ext cx="5688632" cy="2680182"/>
          </a:xfrm>
          <a:prstGeom prst="rect">
            <a:avLst/>
          </a:prstGeom>
        </p:spPr>
      </p:pic>
      <p:sp>
        <p:nvSpPr>
          <p:cNvPr id="4" name="矩形 3"/>
          <p:cNvSpPr/>
          <p:nvPr/>
        </p:nvSpPr>
        <p:spPr>
          <a:xfrm>
            <a:off x="503548" y="980728"/>
            <a:ext cx="7920880" cy="2616101"/>
          </a:xfrm>
          <a:prstGeom prst="rect">
            <a:avLst/>
          </a:prstGeom>
        </p:spPr>
        <p:txBody>
          <a:bodyPr wrap="square">
            <a:spAutoFit/>
          </a:bodyPr>
          <a:lstStyle/>
          <a:p>
            <a:pPr marL="285750" indent="-285750">
              <a:buFont typeface="Arial" panose="020B0604020202020204" pitchFamily="34" charset="0"/>
              <a:buChar char="•"/>
            </a:pPr>
            <a:r>
              <a:rPr lang="zh-CN" altLang="en-US" sz="2400" dirty="0"/>
              <a:t>偏差与方差是有冲突的，这称为偏差-方差窘境</a:t>
            </a:r>
            <a:endParaRPr lang="en-US" altLang="zh-CN" sz="2400" dirty="0"/>
          </a:p>
          <a:p>
            <a:pPr marL="742950" lvl="1" indent="-285750">
              <a:buFont typeface="Arial" panose="020B0604020202020204" pitchFamily="34" charset="0"/>
              <a:buChar char="•"/>
            </a:pPr>
            <a:r>
              <a:rPr lang="zh-CN" altLang="en-US" sz="2000" dirty="0"/>
              <a:t>训练不足，学习器的拟合能力不够强，训练数据的扰动不足以使学习器产生显著变化，此时偏差主导了泛化错误率；随着训练程度的加深，学习器的拟合能力逐渐增强，训练数据发生的扰动渐渐能被学习器学到，方差逐渐主导了泛化错误率；</a:t>
            </a:r>
            <a:endParaRPr lang="en-US" altLang="zh-CN" sz="2000" dirty="0"/>
          </a:p>
          <a:p>
            <a:pPr marL="742950" lvl="1" indent="-285750">
              <a:buFont typeface="Arial" panose="020B0604020202020204" pitchFamily="34" charset="0"/>
              <a:buChar char="•"/>
            </a:pPr>
            <a:r>
              <a:rPr lang="zh-CN" altLang="en-US" sz="2000" dirty="0"/>
              <a:t>训练充足后，学习器的拟合能力已非常强，训练数据发生的轻微扰动都会导致学习器发生显著变化，若训练数据自身的、非全局的特性被学习器学到了，则将发生过拟合。</a:t>
            </a:r>
          </a:p>
        </p:txBody>
      </p:sp>
    </p:spTree>
    <p:extLst>
      <p:ext uri="{BB962C8B-B14F-4D97-AF65-F5344CB8AC3E}">
        <p14:creationId xmlns:p14="http://schemas.microsoft.com/office/powerpoint/2010/main" val="1809026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7C92B55-32A7-715A-BBF2-8DE6E74E863F}"/>
              </a:ext>
            </a:extLst>
          </p:cNvPr>
          <p:cNvSpPr>
            <a:spLocks noGrp="1"/>
          </p:cNvSpPr>
          <p:nvPr>
            <p:ph type="title"/>
          </p:nvPr>
        </p:nvSpPr>
        <p:spPr/>
        <p:txBody>
          <a:bodyPr>
            <a:normAutofit/>
          </a:bodyPr>
          <a:lstStyle/>
          <a:p>
            <a:pPr marL="314325" marR="312420" algn="l">
              <a:spcBef>
                <a:spcPts val="15"/>
              </a:spcBef>
              <a:spcAft>
                <a:spcPts val="0"/>
              </a:spcAft>
            </a:pPr>
            <a:r>
              <a:rPr lang="en-US" altLang="zh-CN" sz="3200" b="1" kern="0" dirty="0">
                <a:effectLst/>
                <a:ea typeface="仿宋" panose="02010609060101010101" pitchFamily="49" charset="-122"/>
              </a:rPr>
              <a:t>VC</a:t>
            </a:r>
            <a:r>
              <a:rPr lang="zh-CN" altLang="en-US" sz="3200" b="1" kern="0" dirty="0">
                <a:effectLst/>
                <a:ea typeface="仿宋" panose="02010609060101010101" pitchFamily="49" charset="-122"/>
              </a:rPr>
              <a:t> 维</a:t>
            </a:r>
            <a:endParaRPr lang="zh-CN" altLang="zh-CN" sz="3200" b="1" kern="0" dirty="0">
              <a:effectLst/>
              <a:ea typeface="仿宋" panose="02010609060101010101" pitchFamily="49" charset="-122"/>
            </a:endParaRPr>
          </a:p>
        </p:txBody>
      </p:sp>
      <p:sp>
        <p:nvSpPr>
          <p:cNvPr id="5" name="矩形 3">
            <a:extLst>
              <a:ext uri="{FF2B5EF4-FFF2-40B4-BE49-F238E27FC236}">
                <a16:creationId xmlns:a16="http://schemas.microsoft.com/office/drawing/2014/main" id="{C4BA0342-1E46-1CF3-F110-4DE8B50D1A0C}"/>
              </a:ext>
            </a:extLst>
          </p:cNvPr>
          <p:cNvSpPr>
            <a:spLocks noGrp="1"/>
          </p:cNvSpPr>
          <p:nvPr>
            <p:ph idx="1"/>
          </p:nvPr>
        </p:nvSpPr>
        <p:spPr>
          <a:xfrm>
            <a:off x="457200" y="1600200"/>
            <a:ext cx="8229600" cy="769441"/>
          </a:xfrm>
          <a:prstGeom prst="rect">
            <a:avLst/>
          </a:prstGeom>
        </p:spPr>
        <p:txBody>
          <a:bodyPr wrap="square">
            <a:spAutoFit/>
          </a:bodyPr>
          <a:lstStyle/>
          <a:p>
            <a:pPr marL="285750" indent="-285750">
              <a:buFont typeface="Arial" panose="020B0604020202020204" pitchFamily="34" charset="0"/>
              <a:buChar char="•"/>
            </a:pPr>
            <a:r>
              <a:rPr lang="en-US" altLang="zh-CN" sz="2000" dirty="0"/>
              <a:t>VC</a:t>
            </a:r>
            <a:r>
              <a:rPr lang="zh-CN" altLang="en-US" sz="2000" dirty="0"/>
              <a:t> 维</a:t>
            </a:r>
            <a:r>
              <a:rPr lang="en-US" altLang="zh-CN" sz="2000" dirty="0"/>
              <a:t>:</a:t>
            </a:r>
            <a:r>
              <a:rPr lang="zh-CN" altLang="en-US" sz="2000" dirty="0"/>
              <a:t> </a:t>
            </a:r>
            <a:r>
              <a:rPr lang="en-US" altLang="zh-CN" sz="2000" dirty="0" err="1"/>
              <a:t>Vapnik-Chervonenkis</a:t>
            </a:r>
            <a:r>
              <a:rPr lang="zh-CN" altLang="en-US" sz="2000" dirty="0"/>
              <a:t> </a:t>
            </a:r>
            <a:r>
              <a:rPr lang="en-US" altLang="zh-CN" sz="2000" dirty="0"/>
              <a:t>dimension</a:t>
            </a:r>
          </a:p>
          <a:p>
            <a:pPr marL="285750" indent="-285750">
              <a:buFont typeface="Arial" panose="020B0604020202020204" pitchFamily="34" charset="0"/>
              <a:buChar char="•"/>
            </a:pPr>
            <a:r>
              <a:rPr lang="zh-CN" altLang="en-US" sz="2000" dirty="0"/>
              <a:t> 经验误差：               ，泛化误差</a:t>
            </a:r>
            <a:r>
              <a:rPr lang="en-US" altLang="zh-CN" sz="2000" dirty="0"/>
              <a:t>:</a:t>
            </a:r>
            <a:r>
              <a:rPr lang="zh-CN" altLang="en-US" sz="2000" dirty="0"/>
              <a:t> </a:t>
            </a:r>
          </a:p>
        </p:txBody>
      </p:sp>
      <p:pic>
        <p:nvPicPr>
          <p:cNvPr id="11" name="Picture 10" descr="A picture containing text&#10;&#10;Description automatically generated">
            <a:extLst>
              <a:ext uri="{FF2B5EF4-FFF2-40B4-BE49-F238E27FC236}">
                <a16:creationId xmlns:a16="http://schemas.microsoft.com/office/drawing/2014/main" id="{E28CBADB-1EC3-69E9-88F7-076C4D211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984920"/>
            <a:ext cx="762000" cy="4064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FC8D5351-2CDF-666E-4274-520D7DB1F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745" y="2012754"/>
            <a:ext cx="914400" cy="381000"/>
          </a:xfrm>
          <a:prstGeom prst="rect">
            <a:avLst/>
          </a:prstGeom>
        </p:spPr>
      </p:pic>
      <p:pic>
        <p:nvPicPr>
          <p:cNvPr id="15" name="Picture 14">
            <a:extLst>
              <a:ext uri="{FF2B5EF4-FFF2-40B4-BE49-F238E27FC236}">
                <a16:creationId xmlns:a16="http://schemas.microsoft.com/office/drawing/2014/main" id="{47A51535-0381-D40D-388A-2E2B957E6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00" y="2369641"/>
            <a:ext cx="6985000" cy="711200"/>
          </a:xfrm>
          <a:prstGeom prst="rect">
            <a:avLst/>
          </a:prstGeom>
        </p:spPr>
      </p:pic>
      <p:sp>
        <p:nvSpPr>
          <p:cNvPr id="16" name="矩形 3">
            <a:extLst>
              <a:ext uri="{FF2B5EF4-FFF2-40B4-BE49-F238E27FC236}">
                <a16:creationId xmlns:a16="http://schemas.microsoft.com/office/drawing/2014/main" id="{4240387A-A6E9-7D72-D55E-B0395E16DE99}"/>
              </a:ext>
            </a:extLst>
          </p:cNvPr>
          <p:cNvSpPr txBox="1">
            <a:spLocks/>
          </p:cNvSpPr>
          <p:nvPr/>
        </p:nvSpPr>
        <p:spPr>
          <a:xfrm>
            <a:off x="469978" y="3007719"/>
            <a:ext cx="8422501" cy="1877437"/>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r>
              <a:rPr lang="zh-CN" altLang="en-US" sz="2000" dirty="0"/>
              <a:t>可学习的两个条件：</a:t>
            </a:r>
            <a:endParaRPr lang="en-US" altLang="zh-CN" sz="2000" dirty="0"/>
          </a:p>
          <a:p>
            <a:pPr marL="0" indent="0">
              <a:buNone/>
            </a:pPr>
            <a:r>
              <a:rPr lang="zh-CN" altLang="en-US" sz="2000" dirty="0"/>
              <a:t>     </a:t>
            </a:r>
            <a:r>
              <a:rPr lang="en-US" altLang="zh-CN" sz="2000" dirty="0"/>
              <a:t>--</a:t>
            </a:r>
            <a:r>
              <a:rPr lang="zh-CN" altLang="en-US" sz="2000" dirty="0"/>
              <a:t>学习算法</a:t>
            </a:r>
            <a:r>
              <a:rPr lang="en-US" altLang="zh-CN" sz="2000" dirty="0"/>
              <a:t>A</a:t>
            </a:r>
            <a:r>
              <a:rPr lang="zh-CN" altLang="en-US" sz="2000" dirty="0"/>
              <a:t>能从</a:t>
            </a:r>
            <a:r>
              <a:rPr lang="en-US" altLang="zh-CN" sz="2000" dirty="0"/>
              <a:t>H</a:t>
            </a:r>
            <a:r>
              <a:rPr lang="zh-CN" altLang="en-US" sz="2000" dirty="0"/>
              <a:t>中选出合适的</a:t>
            </a:r>
            <a:r>
              <a:rPr lang="en-US" altLang="zh-CN" sz="2000" dirty="0"/>
              <a:t>g,</a:t>
            </a:r>
            <a:r>
              <a:rPr lang="zh-CN" altLang="en-US" sz="2000" dirty="0"/>
              <a:t> 使得               接近</a:t>
            </a:r>
            <a:r>
              <a:rPr lang="en-US" altLang="zh-CN" sz="2000" dirty="0"/>
              <a:t>0</a:t>
            </a:r>
          </a:p>
          <a:p>
            <a:pPr marL="0" indent="0">
              <a:buNone/>
            </a:pPr>
            <a:r>
              <a:rPr lang="zh-CN" altLang="en-US" sz="2000" dirty="0"/>
              <a:t>     </a:t>
            </a:r>
            <a:r>
              <a:rPr lang="en-US" altLang="zh-CN" sz="2000" dirty="0"/>
              <a:t>--</a:t>
            </a:r>
            <a:r>
              <a:rPr lang="zh-CN" altLang="en-US" sz="2000" dirty="0"/>
              <a:t>假设空间</a:t>
            </a:r>
            <a:r>
              <a:rPr lang="en-US" altLang="zh-CN" sz="2000" dirty="0"/>
              <a:t>H</a:t>
            </a:r>
            <a:r>
              <a:rPr lang="zh-CN" altLang="en-US" sz="2000" dirty="0"/>
              <a:t>中的</a:t>
            </a:r>
            <a:r>
              <a:rPr lang="zh-CN" altLang="en-CN" sz="2000" dirty="0"/>
              <a:t>假设数</a:t>
            </a:r>
            <a:r>
              <a:rPr lang="en-US" altLang="zh-CN" sz="2000" dirty="0"/>
              <a:t>M</a:t>
            </a:r>
            <a:r>
              <a:rPr lang="zh-CN" altLang="en-US" sz="2000" dirty="0"/>
              <a:t>有限且训练样本数</a:t>
            </a:r>
            <a:r>
              <a:rPr lang="en-US" altLang="zh-CN" sz="2000" dirty="0"/>
              <a:t>N</a:t>
            </a:r>
            <a:r>
              <a:rPr lang="zh-CN" altLang="en-US" sz="2000" dirty="0"/>
              <a:t>足够大</a:t>
            </a:r>
            <a:endParaRPr lang="en-US" altLang="zh-CN" sz="2000" dirty="0"/>
          </a:p>
          <a:p>
            <a:pPr marL="285750" indent="-285750"/>
            <a:r>
              <a:rPr lang="zh-CN" altLang="en-US" sz="2000" dirty="0"/>
              <a:t>如果</a:t>
            </a:r>
            <a:r>
              <a:rPr lang="en-US" altLang="zh-CN" sz="2000" dirty="0"/>
              <a:t>M</a:t>
            </a:r>
            <a:r>
              <a:rPr lang="zh-CN" altLang="en-US" sz="2000" dirty="0"/>
              <a:t> 较小，假设空间</a:t>
            </a:r>
            <a:r>
              <a:rPr lang="en-US" altLang="zh-CN" sz="2000" dirty="0"/>
              <a:t>H</a:t>
            </a:r>
            <a:r>
              <a:rPr lang="zh-CN" altLang="en-US" sz="2000" dirty="0"/>
              <a:t>中能选择的</a:t>
            </a:r>
            <a:r>
              <a:rPr lang="en-US" altLang="zh-CN" sz="2000" dirty="0"/>
              <a:t>g</a:t>
            </a:r>
            <a:r>
              <a:rPr lang="zh-CN" altLang="en-US" sz="2000" dirty="0"/>
              <a:t>的数目比较少，可能不满足条件</a:t>
            </a:r>
            <a:r>
              <a:rPr lang="en-US" altLang="zh-CN" sz="2000" dirty="0"/>
              <a:t>1</a:t>
            </a:r>
          </a:p>
          <a:p>
            <a:pPr marL="285750" indent="-285750"/>
            <a:r>
              <a:rPr lang="zh-CN" altLang="en-US" sz="2000" dirty="0"/>
              <a:t>如果</a:t>
            </a:r>
            <a:r>
              <a:rPr lang="en-US" altLang="zh-CN" sz="2000" dirty="0"/>
              <a:t>M</a:t>
            </a:r>
            <a:r>
              <a:rPr lang="zh-CN" altLang="en-US" sz="2000" dirty="0"/>
              <a:t>较大，可以满足条件</a:t>
            </a:r>
            <a:r>
              <a:rPr lang="en-US" altLang="zh-CN" sz="2000" dirty="0"/>
              <a:t>1</a:t>
            </a:r>
            <a:r>
              <a:rPr lang="zh-CN" altLang="en-US" sz="2000" dirty="0"/>
              <a:t>，可能不满足条件</a:t>
            </a:r>
            <a:r>
              <a:rPr lang="en-US" altLang="zh-CN" sz="2000" dirty="0"/>
              <a:t>2</a:t>
            </a:r>
            <a:r>
              <a:rPr lang="zh-CN" altLang="en-US" sz="2000" dirty="0"/>
              <a:t> </a:t>
            </a:r>
          </a:p>
        </p:txBody>
      </p:sp>
      <p:pic>
        <p:nvPicPr>
          <p:cNvPr id="17" name="Picture 16" descr="A picture containing text&#10;&#10;Description automatically generated">
            <a:extLst>
              <a:ext uri="{FF2B5EF4-FFF2-40B4-BE49-F238E27FC236}">
                <a16:creationId xmlns:a16="http://schemas.microsoft.com/office/drawing/2014/main" id="{81EA4D7F-BD9D-44ED-C229-63C01846F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3391932"/>
            <a:ext cx="762000" cy="406400"/>
          </a:xfrm>
          <a:prstGeom prst="rect">
            <a:avLst/>
          </a:prstGeom>
        </p:spPr>
      </p:pic>
      <p:sp>
        <p:nvSpPr>
          <p:cNvPr id="18" name="矩形 3">
            <a:extLst>
              <a:ext uri="{FF2B5EF4-FFF2-40B4-BE49-F238E27FC236}">
                <a16:creationId xmlns:a16="http://schemas.microsoft.com/office/drawing/2014/main" id="{64AFD63C-48E2-F2A2-F0FD-6FD65D7D64AB}"/>
              </a:ext>
            </a:extLst>
          </p:cNvPr>
          <p:cNvSpPr txBox="1">
            <a:spLocks/>
          </p:cNvSpPr>
          <p:nvPr/>
        </p:nvSpPr>
        <p:spPr>
          <a:xfrm>
            <a:off x="457200" y="4885156"/>
            <a:ext cx="8422501" cy="4001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r>
              <a:rPr lang="zh-CN" altLang="en-US" sz="2000" dirty="0"/>
              <a:t> 假设空间</a:t>
            </a:r>
            <a:r>
              <a:rPr lang="en-US" altLang="zh-CN" sz="2000" dirty="0"/>
              <a:t>H</a:t>
            </a:r>
            <a:r>
              <a:rPr lang="zh-CN" altLang="en-US" sz="2000" dirty="0"/>
              <a:t>的有效假设数跟</a:t>
            </a:r>
            <a:r>
              <a:rPr lang="en-US" altLang="zh-CN" sz="2000" dirty="0"/>
              <a:t>VC</a:t>
            </a:r>
            <a:r>
              <a:rPr lang="zh-CN" altLang="en-US" sz="2000" dirty="0"/>
              <a:t>维密切相关</a:t>
            </a:r>
          </a:p>
        </p:txBody>
      </p:sp>
    </p:spTree>
    <p:extLst>
      <p:ext uri="{BB962C8B-B14F-4D97-AF65-F5344CB8AC3E}">
        <p14:creationId xmlns:p14="http://schemas.microsoft.com/office/powerpoint/2010/main" val="708645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EFA67F0-4290-90FF-B881-BF07E00F1C52}"/>
              </a:ext>
            </a:extLst>
          </p:cNvPr>
          <p:cNvSpPr>
            <a:spLocks noGrp="1"/>
          </p:cNvSpPr>
          <p:nvPr>
            <p:ph type="title"/>
          </p:nvPr>
        </p:nvSpPr>
        <p:spPr/>
        <p:txBody>
          <a:bodyPr>
            <a:normAutofit/>
          </a:bodyPr>
          <a:lstStyle/>
          <a:p>
            <a:pPr marL="314325" marR="312420" algn="l">
              <a:spcBef>
                <a:spcPts val="15"/>
              </a:spcBef>
              <a:spcAft>
                <a:spcPts val="0"/>
              </a:spcAft>
            </a:pPr>
            <a:r>
              <a:rPr lang="en-US" altLang="zh-CN" sz="3200" b="1" kern="0" dirty="0">
                <a:effectLst/>
                <a:ea typeface="仿宋" panose="02010609060101010101" pitchFamily="49" charset="-122"/>
              </a:rPr>
              <a:t>VC</a:t>
            </a:r>
            <a:r>
              <a:rPr lang="zh-CN" altLang="en-US" sz="3200" b="1" kern="0" dirty="0">
                <a:effectLst/>
                <a:ea typeface="仿宋" panose="02010609060101010101" pitchFamily="49" charset="-122"/>
              </a:rPr>
              <a:t> 维</a:t>
            </a:r>
            <a:endParaRPr lang="zh-CN" altLang="zh-CN" sz="3200" b="1" kern="0" dirty="0">
              <a:effectLst/>
              <a:ea typeface="仿宋" panose="02010609060101010101" pitchFamily="49" charset="-122"/>
            </a:endParaRPr>
          </a:p>
        </p:txBody>
      </p:sp>
      <p:pic>
        <p:nvPicPr>
          <p:cNvPr id="8" name="Content Placeholder 7">
            <a:extLst>
              <a:ext uri="{FF2B5EF4-FFF2-40B4-BE49-F238E27FC236}">
                <a16:creationId xmlns:a16="http://schemas.microsoft.com/office/drawing/2014/main" id="{50EF4FA7-4680-D6F0-BC61-CF4E66FCFA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149270"/>
            <a:ext cx="6336704" cy="695554"/>
          </a:xfrm>
          <a:prstGeom prst="rect">
            <a:avLst/>
          </a:prstGeom>
        </p:spPr>
      </p:pic>
      <p:sp>
        <p:nvSpPr>
          <p:cNvPr id="10" name="TextBox 9">
            <a:extLst>
              <a:ext uri="{FF2B5EF4-FFF2-40B4-BE49-F238E27FC236}">
                <a16:creationId xmlns:a16="http://schemas.microsoft.com/office/drawing/2014/main" id="{628F8770-6D60-E413-BBCC-24B208E38623}"/>
              </a:ext>
            </a:extLst>
          </p:cNvPr>
          <p:cNvSpPr txBox="1"/>
          <p:nvPr/>
        </p:nvSpPr>
        <p:spPr>
          <a:xfrm>
            <a:off x="827584" y="2017871"/>
            <a:ext cx="6696744" cy="3139321"/>
          </a:xfrm>
          <a:prstGeom prst="rect">
            <a:avLst/>
          </a:prstGeom>
          <a:noFill/>
        </p:spPr>
        <p:txBody>
          <a:bodyPr wrap="square">
            <a:spAutoFit/>
          </a:bodyPr>
          <a:lstStyle/>
          <a:p>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能否打散：给定</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N</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个样本，分类器（或者说函数）能否分出这</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N</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个样本所有可能的分类结果。比如二分类问题，给定两个样本</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x1</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x2</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即</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N=2</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，你有一个分类器</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（只知道模型，参数任意），如果分类器</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能分出这两个样本所有可能的分类情况（</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2^N=4</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种）即</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AA</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AB</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BA</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和</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BB</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，则分类器</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能打散这两个样本；换言之，如果分类器</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能打散这</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个样本，那么不管你这</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个样本的类别是怎样的分布情况，我分类器</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都能把这</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2</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个样本正确分类出来。</a:t>
            </a:r>
            <a:endPar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VC</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维：</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维数据空间下，如果分类器最大能打散</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个样本，则该分类器的</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VC</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维</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t>
            </a:r>
            <a:r>
              <a:rPr lang="zh-CN" altLang="en-US" dirty="0">
                <a:latin typeface="Times New Roman" panose="02020603050405020304" pitchFamily="18" charset="0"/>
                <a:ea typeface="DengXian" panose="02010600030101010101" pitchFamily="2" charset="-122"/>
                <a:cs typeface="Times New Roman" panose="02020603050405020304" pitchFamily="18" charset="0"/>
              </a:rPr>
              <a:t>。</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VC</a:t>
            </a:r>
            <a:r>
              <a:rPr lang="zh-CN" sz="1800" dirty="0">
                <a:effectLst/>
                <a:latin typeface="Times New Roman" panose="02020603050405020304" pitchFamily="18" charset="0"/>
                <a:ea typeface="DengXian" panose="02010600030101010101" pitchFamily="2" charset="-122"/>
                <a:cs typeface="Times New Roman" panose="02020603050405020304" pitchFamily="18" charset="0"/>
              </a:rPr>
              <a:t>维</a:t>
            </a:r>
            <a:r>
              <a:rPr lang="zh-CN" altLang="en-US" sz="1800" dirty="0">
                <a:effectLst/>
                <a:latin typeface="Times New Roman" panose="02020603050405020304" pitchFamily="18" charset="0"/>
                <a:ea typeface="DengXian" panose="02010600030101010101" pitchFamily="2" charset="-122"/>
                <a:cs typeface="Times New Roman" panose="02020603050405020304" pitchFamily="18" charset="0"/>
              </a:rPr>
              <a:t>反映了函数集的学习能力，</a:t>
            </a: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VC</a:t>
            </a:r>
            <a:r>
              <a:rPr lang="zh-CN" altLang="en-US" sz="1800" dirty="0">
                <a:effectLst/>
                <a:latin typeface="Times New Roman" panose="02020603050405020304" pitchFamily="18" charset="0"/>
                <a:ea typeface="DengXian" panose="02010600030101010101" pitchFamily="2" charset="-122"/>
                <a:cs typeface="Times New Roman" panose="02020603050405020304" pitchFamily="18" charset="0"/>
              </a:rPr>
              <a:t>维越大，能学到的模型越复杂。</a:t>
            </a:r>
            <a:endPar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E04AB7FB-918D-9435-EA1E-A34850B5E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12" y="5209753"/>
            <a:ext cx="6478488" cy="479530"/>
          </a:xfrm>
          <a:prstGeom prst="rect">
            <a:avLst/>
          </a:prstGeom>
        </p:spPr>
      </p:pic>
      <p:sp>
        <p:nvSpPr>
          <p:cNvPr id="13" name="矩形 3">
            <a:extLst>
              <a:ext uri="{FF2B5EF4-FFF2-40B4-BE49-F238E27FC236}">
                <a16:creationId xmlns:a16="http://schemas.microsoft.com/office/drawing/2014/main" id="{0A18925C-5652-C75D-8BD0-7BA051F1926F}"/>
              </a:ext>
            </a:extLst>
          </p:cNvPr>
          <p:cNvSpPr txBox="1">
            <a:spLocks/>
          </p:cNvSpPr>
          <p:nvPr/>
        </p:nvSpPr>
        <p:spPr>
          <a:xfrm>
            <a:off x="936712" y="6053226"/>
            <a:ext cx="8229600" cy="40011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dirty="0"/>
              <a:t> </a:t>
            </a:r>
            <a:r>
              <a:rPr lang="en-US" altLang="zh-CN" sz="2000" dirty="0" err="1"/>
              <a:t>Hoeffding</a:t>
            </a:r>
            <a:r>
              <a:rPr lang="zh-CN" altLang="en-US" sz="2000" dirty="0"/>
              <a:t>不等式：</a:t>
            </a:r>
            <a:endParaRPr lang="en-US" altLang="zh-CN" sz="2000" dirty="0"/>
          </a:p>
        </p:txBody>
      </p:sp>
      <p:pic>
        <p:nvPicPr>
          <p:cNvPr id="15" name="Picture 14" descr="A picture containing icon&#10;&#10;Description automatically generated">
            <a:extLst>
              <a:ext uri="{FF2B5EF4-FFF2-40B4-BE49-F238E27FC236}">
                <a16:creationId xmlns:a16="http://schemas.microsoft.com/office/drawing/2014/main" id="{17DE33F0-41D7-A8D5-1B31-2FEE9718A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154" y="6093296"/>
            <a:ext cx="3935102" cy="479530"/>
          </a:xfrm>
          <a:prstGeom prst="rect">
            <a:avLst/>
          </a:prstGeom>
        </p:spPr>
      </p:pic>
    </p:spTree>
    <p:extLst>
      <p:ext uri="{BB962C8B-B14F-4D97-AF65-F5344CB8AC3E}">
        <p14:creationId xmlns:p14="http://schemas.microsoft.com/office/powerpoint/2010/main" val="1574348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426A7DB-934B-46D6-AD06-822DABB340AD}"/>
              </a:ext>
            </a:extLst>
          </p:cNvPr>
          <p:cNvSpPr txBox="1"/>
          <p:nvPr/>
        </p:nvSpPr>
        <p:spPr>
          <a:xfrm>
            <a:off x="3347864" y="2924944"/>
            <a:ext cx="1781944" cy="1015663"/>
          </a:xfrm>
          <a:prstGeom prst="rect">
            <a:avLst/>
          </a:prstGeom>
          <a:noFill/>
        </p:spPr>
        <p:txBody>
          <a:bodyPr wrap="square">
            <a:spAutoFit/>
          </a:bodyPr>
          <a:lstStyle/>
          <a:p>
            <a:r>
              <a:rPr lang="en-US" altLang="zh-CN" sz="6000" b="0" i="0" dirty="0">
                <a:solidFill>
                  <a:srgbClr val="002060"/>
                </a:solidFill>
                <a:effectLst/>
                <a:latin typeface="+mj-lt"/>
              </a:rPr>
              <a:t>Q&amp;A</a:t>
            </a:r>
            <a:r>
              <a:rPr lang="en-US" altLang="zh-CN" sz="6000" dirty="0">
                <a:solidFill>
                  <a:srgbClr val="002060"/>
                </a:solidFill>
                <a:latin typeface="+mj-lt"/>
              </a:rPr>
              <a:t>?</a:t>
            </a:r>
            <a:endParaRPr lang="zh-CN" altLang="en-US" sz="6000" dirty="0">
              <a:solidFill>
                <a:srgbClr val="002060"/>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latin typeface="仿宋" panose="02010609060101010101" pitchFamily="49" charset="-122"/>
                <a:ea typeface="仿宋" panose="02010609060101010101" pitchFamily="49" charset="-122"/>
              </a:rPr>
              <a:t>经验误差与泛化误差</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sp>
        <p:nvSpPr>
          <p:cNvPr id="6" name="内容占位符 2"/>
          <p:cNvSpPr>
            <a:spLocks noGrp="1"/>
          </p:cNvSpPr>
          <p:nvPr>
            <p:ph idx="1"/>
          </p:nvPr>
        </p:nvSpPr>
        <p:spPr>
          <a:xfrm>
            <a:off x="395536" y="1162152"/>
            <a:ext cx="8229600" cy="4525963"/>
          </a:xfrm>
        </p:spPr>
        <p:txBody>
          <a:bodyPr>
            <a:normAutofit/>
          </a:bodyPr>
          <a:lstStyle/>
          <a:p>
            <a:r>
              <a:rPr lang="zh-CN" altLang="en-US" sz="2800" dirty="0"/>
              <a:t>经验误差：在训练集上的误差，亦称“训练误差”</a:t>
            </a:r>
            <a:endParaRPr lang="en-US" altLang="zh-CN" sz="2800" dirty="0"/>
          </a:p>
          <a:p>
            <a:pPr lvl="1"/>
            <a:r>
              <a:rPr lang="zh-CN" altLang="en-US" sz="2400" dirty="0"/>
              <a:t>训练数据集的平均损失</a:t>
            </a:r>
            <a:endParaRPr lang="en-US" altLang="zh-CN" sz="2400" dirty="0"/>
          </a:p>
          <a:p>
            <a:endParaRPr lang="en-US" altLang="zh-CN" sz="2800" dirty="0"/>
          </a:p>
          <a:p>
            <a:pPr marL="0" indent="0">
              <a:buNone/>
            </a:pPr>
            <a:endParaRPr lang="en-US" altLang="zh-CN" sz="2800" dirty="0"/>
          </a:p>
          <a:p>
            <a:pPr marL="0" indent="0">
              <a:buNone/>
            </a:pPr>
            <a:endParaRPr lang="en-US" altLang="zh-CN" sz="2800" dirty="0"/>
          </a:p>
          <a:p>
            <a:r>
              <a:rPr lang="zh-CN" altLang="en-US" sz="2800" dirty="0"/>
              <a:t>泛化误差：在“未来”样本上的误差，亦称测试误差</a:t>
            </a:r>
            <a:endParaRPr lang="en-US" altLang="zh-CN" sz="2800" dirty="0"/>
          </a:p>
          <a:p>
            <a:pPr lvl="1"/>
            <a:r>
              <a:rPr lang="zh-CN" altLang="en-US" sz="2400" dirty="0"/>
              <a:t>测试数据集的平均损失</a:t>
            </a:r>
            <a:endParaRPr lang="en-US" altLang="zh-CN" sz="2400" dirty="0"/>
          </a:p>
          <a:p>
            <a:endParaRPr lang="en-US" altLang="zh-CN" sz="2800" dirty="0"/>
          </a:p>
          <a:p>
            <a:endParaRPr lang="en-US" altLang="zh-CN" sz="28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286" y="2162070"/>
            <a:ext cx="4381500" cy="120015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886" y="5072692"/>
            <a:ext cx="4152900" cy="1171575"/>
          </a:xfrm>
          <a:prstGeom prst="rect">
            <a:avLst/>
          </a:prstGeom>
        </p:spPr>
      </p:pic>
    </p:spTree>
    <p:extLst>
      <p:ext uri="{BB962C8B-B14F-4D97-AF65-F5344CB8AC3E}">
        <p14:creationId xmlns:p14="http://schemas.microsoft.com/office/powerpoint/2010/main" val="327149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经验误差与泛化误差</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t="39767"/>
          <a:stretch/>
        </p:blipFill>
        <p:spPr>
          <a:xfrm>
            <a:off x="251520" y="980728"/>
            <a:ext cx="8229600" cy="2621826"/>
          </a:xfrm>
        </p:spPr>
      </p:pic>
      <p:sp>
        <p:nvSpPr>
          <p:cNvPr id="3" name="矩形 2"/>
          <p:cNvSpPr/>
          <p:nvPr/>
        </p:nvSpPr>
        <p:spPr>
          <a:xfrm>
            <a:off x="467544" y="3717032"/>
            <a:ext cx="8136904" cy="319472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dirty="0"/>
              <a:t>一味追求提高对训练数据的预测能力，所选模型的</a:t>
            </a:r>
            <a:r>
              <a:rPr lang="zh-CN" altLang="en-US" sz="2400" dirty="0">
                <a:solidFill>
                  <a:srgbClr val="FF0000"/>
                </a:solidFill>
              </a:rPr>
              <a:t>复杂度</a:t>
            </a:r>
            <a:r>
              <a:rPr lang="zh-CN" altLang="en-US" sz="2400" dirty="0"/>
              <a:t>则往往会比真模型更</a:t>
            </a:r>
            <a:r>
              <a:rPr lang="zh-CN" altLang="en-US" sz="2400" dirty="0">
                <a:solidFill>
                  <a:srgbClr val="FF0000"/>
                </a:solidFill>
              </a:rPr>
              <a:t>高</a:t>
            </a:r>
            <a:r>
              <a:rPr lang="zh-CN" altLang="en-US" sz="2400" dirty="0"/>
              <a:t>。这种现象称为过拟合。</a:t>
            </a:r>
            <a:endParaRPr lang="en-US" altLang="zh-CN" sz="2400" dirty="0"/>
          </a:p>
          <a:p>
            <a:pPr marL="342900" indent="-342900">
              <a:lnSpc>
                <a:spcPct val="120000"/>
              </a:lnSpc>
              <a:buFont typeface="Arial" panose="020B0604020202020204" pitchFamily="34" charset="0"/>
              <a:buChar char="•"/>
            </a:pPr>
            <a:endParaRPr lang="zh-CN" altLang="en-US" sz="2400" dirty="0"/>
          </a:p>
          <a:p>
            <a:pPr marL="342900" indent="-342900">
              <a:lnSpc>
                <a:spcPct val="120000"/>
              </a:lnSpc>
              <a:buFont typeface="Arial" panose="020B0604020202020204" pitchFamily="34" charset="0"/>
              <a:buChar char="•"/>
            </a:pPr>
            <a:r>
              <a:rPr lang="zh-CN" altLang="en-US" sz="2400" dirty="0"/>
              <a:t>过拟合是指学习时选择的模型所包含的</a:t>
            </a:r>
            <a:r>
              <a:rPr lang="zh-CN" altLang="en-US" sz="2400" dirty="0">
                <a:solidFill>
                  <a:srgbClr val="FF0000"/>
                </a:solidFill>
              </a:rPr>
              <a:t>参数过多</a:t>
            </a:r>
            <a:r>
              <a:rPr lang="zh-CN" altLang="en-US" sz="2400" dirty="0"/>
              <a:t>，以致于出现这一模型对已知数据预测得很好，但对</a:t>
            </a:r>
            <a:r>
              <a:rPr lang="zh-CN" altLang="en-US" sz="2400" dirty="0">
                <a:solidFill>
                  <a:srgbClr val="FF0000"/>
                </a:solidFill>
              </a:rPr>
              <a:t>未知数据预测得很差</a:t>
            </a:r>
            <a:r>
              <a:rPr lang="zh-CN" altLang="en-US" sz="2400" dirty="0"/>
              <a:t>的现象，可以说模型选择旨在避免过拟合并提高模型的预测能力。</a:t>
            </a:r>
          </a:p>
        </p:txBody>
      </p:sp>
    </p:spTree>
    <p:extLst>
      <p:ext uri="{BB962C8B-B14F-4D97-AF65-F5344CB8AC3E}">
        <p14:creationId xmlns:p14="http://schemas.microsoft.com/office/powerpoint/2010/main" val="2022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过拟合 </a:t>
            </a:r>
            <a:r>
              <a:rPr lang="en-US" altLang="zh-CN" sz="3200" b="1" kern="0" dirty="0">
                <a:effectLst/>
                <a:latin typeface="仿宋" panose="02010609060101010101" pitchFamily="49" charset="-122"/>
                <a:ea typeface="仿宋" panose="02010609060101010101" pitchFamily="49" charset="-122"/>
              </a:rPr>
              <a:t>VS </a:t>
            </a:r>
            <a:r>
              <a:rPr lang="zh-CN" altLang="en-US" sz="3200" b="1" kern="0" dirty="0">
                <a:effectLst/>
                <a:latin typeface="仿宋" panose="02010609060101010101" pitchFamily="49" charset="-122"/>
                <a:ea typeface="仿宋" panose="02010609060101010101" pitchFamily="49" charset="-122"/>
              </a:rPr>
              <a:t>欠拟合</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211" y="1600200"/>
            <a:ext cx="8051578" cy="4525963"/>
          </a:xfrm>
        </p:spPr>
      </p:pic>
    </p:spTree>
    <p:extLst>
      <p:ext uri="{BB962C8B-B14F-4D97-AF65-F5344CB8AC3E}">
        <p14:creationId xmlns:p14="http://schemas.microsoft.com/office/powerpoint/2010/main" val="279238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过拟合 </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2348880"/>
            <a:ext cx="8229600" cy="3967842"/>
          </a:xfrm>
        </p:spPr>
      </p:pic>
      <p:pic>
        <p:nvPicPr>
          <p:cNvPr id="6" name="Picture 2"/>
          <p:cNvPicPr>
            <a:picLocks noChangeAspect="1" noChangeArrowheads="1"/>
          </p:cNvPicPr>
          <p:nvPr/>
        </p:nvPicPr>
        <p:blipFill rotWithShape="1">
          <a:blip r:embed="rId4"/>
          <a:srcRect b="26347"/>
          <a:stretch/>
        </p:blipFill>
        <p:spPr bwMode="auto">
          <a:xfrm>
            <a:off x="5148064" y="109997"/>
            <a:ext cx="3837112" cy="2249902"/>
          </a:xfrm>
          <a:prstGeom prst="rect">
            <a:avLst/>
          </a:prstGeom>
          <a:noFill/>
          <a:ln w="9525">
            <a:noFill/>
            <a:miter lim="800000"/>
            <a:headEnd/>
            <a:tailEnd/>
          </a:ln>
          <a:effectLst/>
        </p:spPr>
      </p:pic>
    </p:spTree>
    <p:extLst>
      <p:ext uri="{BB962C8B-B14F-4D97-AF65-F5344CB8AC3E}">
        <p14:creationId xmlns:p14="http://schemas.microsoft.com/office/powerpoint/2010/main" val="100231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过拟合 </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b="1359"/>
          <a:stretch/>
        </p:blipFill>
        <p:spPr>
          <a:xfrm>
            <a:off x="86218" y="1412776"/>
            <a:ext cx="6101175" cy="4464496"/>
          </a:xfrm>
        </p:spPr>
      </p:pic>
      <p:pic>
        <p:nvPicPr>
          <p:cNvPr id="5" name="内容占位符 4"/>
          <p:cNvPicPr>
            <a:picLocks noChangeAspect="1"/>
          </p:cNvPicPr>
          <p:nvPr/>
        </p:nvPicPr>
        <p:blipFill rotWithShape="1">
          <a:blip r:embed="rId4">
            <a:extLst>
              <a:ext uri="{28A0092B-C50C-407E-A947-70E740481C1C}">
                <a14:useLocalDpi xmlns:a14="http://schemas.microsoft.com/office/drawing/2010/main" val="0"/>
              </a:ext>
            </a:extLst>
          </a:blip>
          <a:srcRect l="6308"/>
          <a:stretch/>
        </p:blipFill>
        <p:spPr>
          <a:xfrm>
            <a:off x="6217481" y="260648"/>
            <a:ext cx="2926519" cy="2068233"/>
          </a:xfrm>
          <a:prstGeom prst="rect">
            <a:avLst/>
          </a:prstGeom>
        </p:spPr>
      </p:pic>
    </p:spTree>
    <p:extLst>
      <p:ext uri="{BB962C8B-B14F-4D97-AF65-F5344CB8AC3E}">
        <p14:creationId xmlns:p14="http://schemas.microsoft.com/office/powerpoint/2010/main" val="154354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marL="314325" marR="312420" algn="l">
              <a:spcBef>
                <a:spcPts val="15"/>
              </a:spcBef>
              <a:spcAft>
                <a:spcPts val="0"/>
              </a:spcAft>
            </a:pPr>
            <a:r>
              <a:rPr lang="zh-CN" altLang="en-US" sz="3200" b="1" kern="0" dirty="0">
                <a:effectLst/>
                <a:latin typeface="仿宋" panose="02010609060101010101" pitchFamily="49" charset="-122"/>
                <a:ea typeface="仿宋" panose="02010609060101010101" pitchFamily="49" charset="-122"/>
              </a:rPr>
              <a:t>过拟合 </a:t>
            </a:r>
            <a:endParaRPr lang="zh-CN" altLang="zh-CN" sz="3200" b="1" kern="0" dirty="0">
              <a:effectLst/>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28775"/>
            <a:ext cx="3048000" cy="66675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12" y="1340768"/>
            <a:ext cx="7496175" cy="4667250"/>
          </a:xfrm>
          <a:prstGeom prst="rect">
            <a:avLst/>
          </a:prstGeom>
        </p:spPr>
      </p:pic>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6718006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6432</TotalTime>
  <Words>1275</Words>
  <Application>Microsoft Macintosh PowerPoint</Application>
  <PresentationFormat>On-screen Show (4:3)</PresentationFormat>
  <Paragraphs>94</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仿宋</vt:lpstr>
      <vt:lpstr>宋体</vt:lpstr>
      <vt:lpstr>Arial</vt:lpstr>
      <vt:lpstr>Calibri</vt:lpstr>
      <vt:lpstr>Cambria Math</vt:lpstr>
      <vt:lpstr>Garamond</vt:lpstr>
      <vt:lpstr>Times New Roman</vt:lpstr>
      <vt:lpstr>Office 主题</vt:lpstr>
      <vt:lpstr>模型评估与选择</vt:lpstr>
      <vt:lpstr>提纲</vt:lpstr>
      <vt:lpstr>机器学习过程</vt:lpstr>
      <vt:lpstr>经验误差与泛化误差</vt:lpstr>
      <vt:lpstr>经验误差与泛化误差</vt:lpstr>
      <vt:lpstr>过拟合 VS 欠拟合</vt:lpstr>
      <vt:lpstr>过拟合 </vt:lpstr>
      <vt:lpstr>过拟合 </vt:lpstr>
      <vt:lpstr>过拟合 </vt:lpstr>
      <vt:lpstr>正则化 </vt:lpstr>
      <vt:lpstr>交叉验证</vt:lpstr>
      <vt:lpstr>模型选择</vt:lpstr>
      <vt:lpstr>模型评估方法</vt:lpstr>
      <vt:lpstr>留出法 Hold-out</vt:lpstr>
      <vt:lpstr>交叉验证法 cross validation</vt:lpstr>
      <vt:lpstr>自助法 boostrapping</vt:lpstr>
      <vt:lpstr>性能度量</vt:lpstr>
      <vt:lpstr>性能度量</vt:lpstr>
      <vt:lpstr>性能度量</vt:lpstr>
      <vt:lpstr>性能度量</vt:lpstr>
      <vt:lpstr>性能度量</vt:lpstr>
      <vt:lpstr>性能度量</vt:lpstr>
      <vt:lpstr>性能度量</vt:lpstr>
      <vt:lpstr>性能度量</vt:lpstr>
      <vt:lpstr>性能度量</vt:lpstr>
      <vt:lpstr>性能度量</vt:lpstr>
      <vt:lpstr>性能度量</vt:lpstr>
      <vt:lpstr>比较检验</vt:lpstr>
      <vt:lpstr>比较检验</vt:lpstr>
      <vt:lpstr>比较检验</vt:lpstr>
      <vt:lpstr>比较检验</vt:lpstr>
      <vt:lpstr>偏差与方差</vt:lpstr>
      <vt:lpstr>偏差与方差</vt:lpstr>
      <vt:lpstr>偏差-方差分解</vt:lpstr>
      <vt:lpstr>偏差-方差分解</vt:lpstr>
      <vt:lpstr>VC 维</vt:lpstr>
      <vt:lpstr>VC 维</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Microsoft Office User</cp:lastModifiedBy>
  <cp:revision>199</cp:revision>
  <cp:lastPrinted>2018-09-10T04:26:47Z</cp:lastPrinted>
  <dcterms:created xsi:type="dcterms:W3CDTF">2017-08-16T13:23:05Z</dcterms:created>
  <dcterms:modified xsi:type="dcterms:W3CDTF">2022-09-23T03:00:38Z</dcterms:modified>
</cp:coreProperties>
</file>